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7" r:id="rId3"/>
    <p:sldId id="354" r:id="rId4"/>
    <p:sldId id="351" r:id="rId5"/>
    <p:sldId id="352" r:id="rId6"/>
    <p:sldId id="353" r:id="rId7"/>
    <p:sldId id="366" r:id="rId8"/>
    <p:sldId id="311" r:id="rId9"/>
    <p:sldId id="356" r:id="rId10"/>
    <p:sldId id="357" r:id="rId11"/>
    <p:sldId id="359" r:id="rId12"/>
    <p:sldId id="361" r:id="rId13"/>
    <p:sldId id="360" r:id="rId14"/>
    <p:sldId id="342" r:id="rId15"/>
    <p:sldId id="257" r:id="rId16"/>
    <p:sldId id="319" r:id="rId17"/>
    <p:sldId id="320" r:id="rId18"/>
    <p:sldId id="332" r:id="rId19"/>
    <p:sldId id="340" r:id="rId20"/>
    <p:sldId id="293" r:id="rId21"/>
    <p:sldId id="365" r:id="rId22"/>
    <p:sldId id="341" r:id="rId23"/>
    <p:sldId id="363" r:id="rId24"/>
    <p:sldId id="362" r:id="rId25"/>
    <p:sldId id="364" r:id="rId26"/>
    <p:sldId id="367" r:id="rId27"/>
    <p:sldId id="328" r:id="rId28"/>
    <p:sldId id="330" r:id="rId29"/>
    <p:sldId id="324" r:id="rId30"/>
    <p:sldId id="325" r:id="rId31"/>
    <p:sldId id="309" r:id="rId32"/>
    <p:sldId id="310" r:id="rId33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41750" autoAdjust="0"/>
  </p:normalViewPr>
  <p:slideViewPr>
    <p:cSldViewPr snapToGrid="0">
      <p:cViewPr varScale="1">
        <p:scale>
          <a:sx n="72" d="100"/>
          <a:sy n="72" d="100"/>
        </p:scale>
        <p:origin x="37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748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86912B-68CE-4FE5-8895-3D8AC48ED1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C5EE9D-D8D7-4273-9F31-2620DA27CD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C295D-3C0F-4B71-B7C1-432C16BBF178}" type="datetimeFigureOut">
              <a:rPr lang="en-US" smtClean="0"/>
              <a:t>18-Mar-22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207F6-BE3F-42B2-AC3A-0FF0B41A19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DDB25-8FF3-41B1-BEF3-170F13B8B2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C7DD8-BDD6-416A-AAE7-7F649E0FE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83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32E80-6D93-4DD5-909C-497303991841}" type="datetimeFigureOut">
              <a:rPr lang="en-US" smtClean="0"/>
              <a:t>18-Mar-22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EB954-9569-4931-A469-A859A8A5E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45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EB954-9569-4931-A469-A859A8A5E8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4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EB954-9569-4931-A469-A859A8A5E8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8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EB954-9569-4931-A469-A859A8A5E8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EB954-9569-4931-A469-A859A8A5E8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7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EB954-9569-4931-A469-A859A8A5E8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21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EB954-9569-4931-A469-A859A8A5E8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27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EB954-9569-4931-A469-A859A8A5E8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42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EB954-9569-4931-A469-A859A8A5E8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3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1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B07B-C365-4849-9D7B-A95CFF9ADF93}" type="datetime1">
              <a:rPr lang="en-US" smtClean="0"/>
              <a:t>18-Mar-22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9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800587"/>
            <a:ext cx="882565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9BF1-8E32-484A-8F62-C65EDAEA50E9}" type="datetime1">
              <a:rPr lang="en-US" smtClean="0"/>
              <a:t>18-Mar-22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265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9BF1-8E32-484A-8F62-C65EDAEA50E9}" type="datetime1">
              <a:rPr lang="en-US" smtClean="0"/>
              <a:t>18-Mar-22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86943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1"/>
            <a:ext cx="7999315" cy="232337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1" y="3771174"/>
            <a:ext cx="7279649" cy="34217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9BF1-8E32-484A-8F62-C65EDAEA50E9}" type="datetime1">
              <a:rPr lang="en-US" smtClean="0"/>
              <a:t>18-Mar-22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8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320830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2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9BF1-8E32-484A-8F62-C65EDAEA50E9}" type="datetime1">
              <a:rPr lang="en-US" smtClean="0"/>
              <a:t>18-Mar-22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98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1"/>
            <a:ext cx="2946867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1" cy="358933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1" y="1981201"/>
            <a:ext cx="2936241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1981201"/>
            <a:ext cx="293211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1" y="2667000"/>
            <a:ext cx="2932113" cy="358933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9BF1-8E32-484A-8F62-C65EDAEA50E9}" type="datetime1">
              <a:rPr lang="en-US" smtClean="0"/>
              <a:t>18-Mar-22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25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50"/>
            <a:ext cx="2940051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2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50"/>
            <a:ext cx="2930525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5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1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4250950"/>
            <a:ext cx="293211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1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9BF1-8E32-484A-8F62-C65EDAEA50E9}" type="datetime1">
              <a:rPr lang="en-US" smtClean="0"/>
              <a:t>18-Mar-22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4082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1B9B8-9748-4674-8CAE-77565600DFE1}" type="datetime1">
              <a:rPr lang="en-US" smtClean="0"/>
              <a:t>18-Mar-22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7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3" y="430214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5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4CB5-AA08-44B5-ADD7-112FB717A35A}" type="datetime1">
              <a:rPr lang="en-US" smtClean="0"/>
              <a:t>18-Mar-22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9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A74-EC2B-4F14-83B6-8E0CC58BB40D}" type="datetime1">
              <a:rPr lang="en-US" smtClean="0"/>
              <a:t>18-Mar-22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055214" y="3225299"/>
            <a:ext cx="3859795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8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2861734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F317-BB91-4712-AE63-7ADB77366D0B}" type="datetime1">
              <a:rPr lang="en-US" smtClean="0"/>
              <a:t>18-Mar-22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5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6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4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E868-2971-440C-BE67-387E8758F435}" type="datetime1">
              <a:rPr lang="en-US" smtClean="0"/>
              <a:t>18-Mar-22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9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1"/>
            <a:ext cx="43963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6" y="1905001"/>
            <a:ext cx="43963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6" y="2514600"/>
            <a:ext cx="4396339" cy="37417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B9A3-BDE5-45CA-A88C-F4D93F577A4B}" type="datetime1">
              <a:rPr lang="en-US" smtClean="0"/>
              <a:t>18-Mar-22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3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277A-3760-4498-A5A0-33870DC09735}" type="datetime1">
              <a:rPr lang="en-US" smtClean="0"/>
              <a:t>18-Mar-22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FB9E-07E3-4A2E-B089-935F1A48F527}" type="datetime1">
              <a:rPr lang="en-US" smtClean="0"/>
              <a:t>18-Mar-22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66D0-BA25-4E4E-AE0F-FDC6B308B982}" type="datetime1">
              <a:rPr lang="en-US" smtClean="0"/>
              <a:t>18-Mar-22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77B98-F388-49C4-A457-D88CE6DC5BBA}" type="datetime1">
              <a:rPr lang="en-US" smtClean="0"/>
              <a:t>18-Mar-22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4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48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2" y="452717"/>
            <a:ext cx="9404723" cy="1400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1" y="1790702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5C39BF1-8E32-484A-8F62-C65EDAEA50E9}" type="datetime1">
              <a:rPr lang="en-US" smtClean="0"/>
              <a:t>18-Mar-22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846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9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FE457B1D-CD15-4446-B49B-CDF3FCC6F5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1" r="-1" b="182"/>
          <a:stretch/>
        </p:blipFill>
        <p:spPr>
          <a:xfrm>
            <a:off x="20" y="-355085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24C16-5736-4219-A502-4DA0D07E9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8" y="19484"/>
            <a:ext cx="4925091" cy="6146285"/>
          </a:xfrm>
          <a:solidFill>
            <a:schemeClr val="bg1">
              <a:lumMod val="95000"/>
              <a:lumOff val="5000"/>
              <a:alpha val="62000"/>
            </a:schemeClr>
          </a:solidFill>
          <a:ln cap="sq">
            <a:noFill/>
          </a:ln>
        </p:spPr>
        <p:txBody>
          <a:bodyPr anchor="t">
            <a:noAutofit/>
          </a:bodyPr>
          <a:lstStyle/>
          <a:p>
            <a:r>
              <a:rPr lang="en-US" sz="10000" b="1" dirty="0">
                <a:solidFill>
                  <a:schemeClr val="tx1"/>
                </a:solidFill>
              </a:rPr>
              <a:t>W</a:t>
            </a:r>
            <a:r>
              <a:rPr lang="en-US" sz="7000" b="1" dirty="0">
                <a:solidFill>
                  <a:schemeClr val="tx1"/>
                </a:solidFill>
              </a:rPr>
              <a:t>hy </a:t>
            </a:r>
            <a:r>
              <a:rPr lang="en-US" sz="10000" b="1" dirty="0">
                <a:solidFill>
                  <a:schemeClr val="tx1"/>
                </a:solidFill>
              </a:rPr>
              <a:t>H</a:t>
            </a:r>
            <a:r>
              <a:rPr lang="en-US" sz="7000" b="1" dirty="0">
                <a:solidFill>
                  <a:schemeClr val="tx1"/>
                </a:solidFill>
              </a:rPr>
              <a:t>ardware </a:t>
            </a:r>
            <a:br>
              <a:rPr lang="en-US" sz="7000" b="1" dirty="0">
                <a:solidFill>
                  <a:schemeClr val="tx1"/>
                </a:solidFill>
              </a:rPr>
            </a:br>
            <a:r>
              <a:rPr lang="en-US" sz="10000" b="1" dirty="0">
                <a:solidFill>
                  <a:schemeClr val="tx1"/>
                </a:solidFill>
              </a:rPr>
              <a:t>S</a:t>
            </a:r>
            <a:r>
              <a:rPr lang="en-US" sz="7000" b="1" dirty="0">
                <a:solidFill>
                  <a:schemeClr val="tx1"/>
                </a:solidFill>
              </a:rPr>
              <a:t>tartups </a:t>
            </a:r>
            <a:r>
              <a:rPr lang="en-US" sz="10000" b="1" dirty="0">
                <a:solidFill>
                  <a:schemeClr val="tx1"/>
                </a:solidFill>
              </a:rPr>
              <a:t>F</a:t>
            </a:r>
            <a:r>
              <a:rPr lang="en-US" sz="7000" b="1" dirty="0">
                <a:solidFill>
                  <a:schemeClr val="tx1"/>
                </a:solidFill>
              </a:rPr>
              <a:t>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FAADC-5D96-43C9-8B7E-A89FF73D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5CB00D-585E-4D96-9CC4-9A1DC2DEF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21259" r="6976" b="18308"/>
          <a:stretch/>
        </p:blipFill>
        <p:spPr>
          <a:xfrm>
            <a:off x="5170500" y="69502"/>
            <a:ext cx="7021479" cy="1220141"/>
          </a:xfrm>
          <a:prstGeom prst="rect">
            <a:avLst/>
          </a:prstGeom>
          <a:solidFill>
            <a:schemeClr val="bg1">
              <a:alpha val="32000"/>
            </a:schemeClr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2BA72F9-7CB5-42FD-B2EF-513FD18CE90C}"/>
              </a:ext>
            </a:extLst>
          </p:cNvPr>
          <p:cNvSpPr txBox="1"/>
          <p:nvPr/>
        </p:nvSpPr>
        <p:spPr>
          <a:xfrm>
            <a:off x="5170500" y="5250689"/>
            <a:ext cx="6931612" cy="830997"/>
          </a:xfrm>
          <a:prstGeom prst="rect">
            <a:avLst/>
          </a:prstGeom>
          <a:solidFill>
            <a:schemeClr val="bg1">
              <a:lumMod val="95000"/>
              <a:lumOff val="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Heider Jeffer</a:t>
            </a:r>
          </a:p>
          <a:p>
            <a:r>
              <a:rPr lang="en-US" sz="2400" b="1" dirty="0">
                <a:effectLst/>
                <a:latin typeface="+mj-lt"/>
                <a:ea typeface="Calibri" panose="020F0502020204030204" pitchFamily="34" charset="0"/>
              </a:rPr>
              <a:t>Supervisor:  Prof. Xiaofeng Wang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12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4AE43-57A3-4296-96DD-8F88889B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Related Work (1)</a:t>
            </a:r>
            <a:br>
              <a:rPr lang="en-US" dirty="0"/>
            </a:br>
            <a:r>
              <a:rPr lang="en-US" sz="3000" dirty="0">
                <a:latin typeface="+mn-lt"/>
              </a:rPr>
              <a:t>What is Hardware Startups?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561D2-FA90-46CC-B35A-2E3D010F4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/>
              <a:t>Startups are project to create products or services and looking for ongoing business models to sell the product and make profit from it under uncertainty and extreme [1] [2].</a:t>
            </a:r>
            <a:br>
              <a:rPr lang="en-US" sz="3000" dirty="0"/>
            </a:br>
            <a:endParaRPr lang="en-US" sz="30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/>
              <a:t>Hardware Startups are Startups that build everything has mass, volume, and physically tangible [3] [4].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04CCE-D93C-4CEB-BAA8-461C1EE1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46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6333-40CB-4C20-85ED-C57390982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Related Work (2)</a:t>
            </a:r>
            <a:br>
              <a:rPr lang="en-US" dirty="0"/>
            </a:br>
            <a:r>
              <a:rPr lang="en-US" sz="3000" dirty="0"/>
              <a:t>Studies on Hardware Startups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FB14-4022-4F55-B9D9-5C39A0A62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930400"/>
            <a:ext cx="10011728" cy="463187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/>
              <a:t>Stock and </a:t>
            </a:r>
            <a:r>
              <a:rPr lang="en-US" sz="3000" dirty="0" err="1"/>
              <a:t>Seliger</a:t>
            </a:r>
            <a:r>
              <a:rPr lang="en-US" sz="3000" dirty="0"/>
              <a:t> 2016 [25].</a:t>
            </a:r>
            <a:br>
              <a:rPr lang="en-US" sz="3000" dirty="0"/>
            </a:br>
            <a:r>
              <a:rPr lang="en-US" sz="3000" dirty="0"/>
              <a:t>Principle Physical Parts. Electronic parts, Transistors </a:t>
            </a:r>
            <a:br>
              <a:rPr lang="en-US" sz="3000" dirty="0"/>
            </a:br>
            <a:endParaRPr lang="en-US" sz="30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/>
              <a:t>Duc et al. 2018 [26].</a:t>
            </a:r>
            <a:br>
              <a:rPr lang="en-US" sz="3000" dirty="0"/>
            </a:br>
            <a:r>
              <a:rPr lang="en-US" sz="3000" dirty="0"/>
              <a:t>IoT with 4.0 Industry. Startups Management. Early Stage.</a:t>
            </a:r>
            <a:br>
              <a:rPr lang="en-US" sz="3000" dirty="0"/>
            </a:br>
            <a:endParaRPr lang="en-US" sz="30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/>
              <a:t>Li and </a:t>
            </a:r>
            <a:r>
              <a:rPr lang="en-US" sz="3000" dirty="0" err="1"/>
              <a:t>Seering</a:t>
            </a:r>
            <a:r>
              <a:rPr lang="en-US" sz="3000" dirty="0"/>
              <a:t> 2019 [28].</a:t>
            </a:r>
            <a:br>
              <a:rPr lang="en-US" sz="3000" dirty="0"/>
            </a:br>
            <a:r>
              <a:rPr lang="en-US" sz="3000" dirty="0"/>
              <a:t>Linux and Community.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A6AB6-1E81-41A7-8614-0D6429DB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86AC-FD6A-4044-B36D-B73DA0EE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Related Work (3)</a:t>
            </a:r>
            <a:br>
              <a:rPr lang="en-US" dirty="0"/>
            </a:br>
            <a:r>
              <a:rPr lang="en-US" sz="3000" dirty="0">
                <a:latin typeface="+mn-lt"/>
              </a:rPr>
              <a:t>Why Startups Fail – According to CB-Insights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C470B-6FDD-4813-A83D-8B426201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2AC38A07-C75F-49B4-8008-FA516415E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82127"/>
              </p:ext>
            </p:extLst>
          </p:nvPr>
        </p:nvGraphicFramePr>
        <p:xfrm>
          <a:off x="889454" y="1991360"/>
          <a:ext cx="9077506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8157">
                  <a:extLst>
                    <a:ext uri="{9D8B030D-6E8A-4147-A177-3AD203B41FA5}">
                      <a16:colId xmlns:a16="http://schemas.microsoft.com/office/drawing/2014/main" val="1267831472"/>
                    </a:ext>
                  </a:extLst>
                </a:gridCol>
                <a:gridCol w="2580640">
                  <a:extLst>
                    <a:ext uri="{9D8B030D-6E8A-4147-A177-3AD203B41FA5}">
                      <a16:colId xmlns:a16="http://schemas.microsoft.com/office/drawing/2014/main" val="1294490841"/>
                    </a:ext>
                  </a:extLst>
                </a:gridCol>
                <a:gridCol w="2548709">
                  <a:extLst>
                    <a:ext uri="{9D8B030D-6E8A-4147-A177-3AD203B41FA5}">
                      <a16:colId xmlns:a16="http://schemas.microsoft.com/office/drawing/2014/main" val="3467947698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400" dirty="0"/>
                        <a:t>Failure Factors 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CB-Insights 2018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CB-Insights 2021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388914"/>
                  </a:ext>
                </a:extLst>
              </a:tr>
              <a:tr h="54969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Ran out of cash </a:t>
                      </a:r>
                    </a:p>
                  </a:txBody>
                  <a:tcPr>
                    <a:solidFill>
                      <a:schemeClr val="bg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29% </a:t>
                      </a:r>
                    </a:p>
                  </a:txBody>
                  <a:tcPr>
                    <a:solidFill>
                      <a:schemeClr val="bg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38% </a:t>
                      </a:r>
                    </a:p>
                  </a:txBody>
                  <a:tcPr>
                    <a:solidFill>
                      <a:schemeClr val="bg1"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515445"/>
                  </a:ext>
                </a:extLst>
              </a:tr>
              <a:tr h="54969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No market need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42%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35%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422305"/>
                  </a:ext>
                </a:extLst>
              </a:tr>
              <a:tr h="54969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Get outcompeted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9% 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20% 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206178"/>
                  </a:ext>
                </a:extLst>
              </a:tr>
              <a:tr h="54969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Legal Issues</a:t>
                      </a:r>
                    </a:p>
                  </a:txBody>
                  <a:tcPr>
                    <a:solidFill>
                      <a:schemeClr val="bg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8%</a:t>
                      </a:r>
                    </a:p>
                  </a:txBody>
                  <a:tcPr>
                    <a:solidFill>
                      <a:schemeClr val="bg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18% </a:t>
                      </a:r>
                    </a:p>
                  </a:txBody>
                  <a:tcPr>
                    <a:solidFill>
                      <a:schemeClr val="bg1"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261210"/>
                  </a:ext>
                </a:extLst>
              </a:tr>
              <a:tr h="54969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Price cost issues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18%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15% 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929784"/>
                  </a:ext>
                </a:extLst>
              </a:tr>
              <a:tr h="54969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Poor product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17%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8% 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915627"/>
                  </a:ext>
                </a:extLst>
              </a:tr>
              <a:tr h="47121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Disharmonious: team investor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13%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7%</a:t>
                      </a:r>
                    </a:p>
                  </a:txBody>
                  <a:tcPr>
                    <a:solidFill>
                      <a:schemeClr val="bg1"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50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870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846A4-FC4A-4A19-86C4-7EA41C92C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Related Work (4) </a:t>
            </a:r>
            <a:br>
              <a:rPr lang="en-US" dirty="0"/>
            </a:br>
            <a:r>
              <a:rPr lang="en-US" sz="3000" dirty="0">
                <a:latin typeface="+mn-lt"/>
              </a:rPr>
              <a:t>Studies Hardware Startups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33DDD-A615-47D5-993D-41092B85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20"/>
            <a:ext cx="9849168" cy="419548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Griffith Erin article on Wired: The founders did not do enough to attract the investors, beside the crowdfunding alone will not bring the hardware startups to the market [27].</a:t>
            </a:r>
            <a:br>
              <a:rPr lang="en-US" sz="3000" dirty="0">
                <a:latin typeface="+mn-lt"/>
              </a:rPr>
            </a:br>
            <a:endParaRPr lang="en-US" sz="3000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Anup </a:t>
            </a:r>
            <a:r>
              <a:rPr lang="en-US" sz="3000" dirty="0" err="1">
                <a:latin typeface="+mn-lt"/>
              </a:rPr>
              <a:t>Chathoth</a:t>
            </a:r>
            <a:r>
              <a:rPr lang="en-US" sz="3000" dirty="0">
                <a:latin typeface="+mn-lt"/>
              </a:rPr>
              <a:t>  article on </a:t>
            </a:r>
            <a:r>
              <a:rPr lang="en-US" sz="3000" dirty="0" err="1">
                <a:latin typeface="+mn-lt"/>
              </a:rPr>
              <a:t>GeekWire</a:t>
            </a:r>
            <a:r>
              <a:rPr lang="en-US" sz="3000" dirty="0">
                <a:latin typeface="+mn-lt"/>
              </a:rPr>
              <a:t>: lack of consumer demand and high burn rate are two major factors behind the failure of more than 360 hardware startups [41].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sz="3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DD0B4-D22D-4D5D-9FAD-92FCCF67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38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3C59B-1440-421F-ABB0-F796139F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1" y="239358"/>
            <a:ext cx="9404723" cy="1400530"/>
          </a:xfrm>
        </p:spPr>
        <p:txBody>
          <a:bodyPr>
            <a:normAutofit/>
          </a:bodyPr>
          <a:lstStyle/>
          <a:p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  <a:t>Research Approach</a:t>
            </a:r>
            <a:endParaRPr lang="en-US" sz="7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A5CDC-265C-457F-B9EF-E63B9CC00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0" y="1639888"/>
            <a:ext cx="4372929" cy="22857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  <a:t>Data Collection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  <a:t>Data Analysis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  <a:t>Official Website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E090-F0B5-47CE-AB25-A5653E369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455" y="0"/>
            <a:ext cx="3561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1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983B56-E7A1-4ABE-8678-7AC18FB6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A9F3-FBA2-418D-8093-062A8AC67A43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3C9DB84-E2A8-450F-A4D3-807B80DAF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9" y="0"/>
            <a:ext cx="11638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6B914-14D2-4308-A870-CC17C844EFCE}"/>
              </a:ext>
            </a:extLst>
          </p:cNvPr>
          <p:cNvSpPr txBox="1"/>
          <p:nvPr/>
        </p:nvSpPr>
        <p:spPr>
          <a:xfrm rot="16200000">
            <a:off x="-3152001" y="3152001"/>
            <a:ext cx="6858000" cy="553998"/>
          </a:xfrm>
          <a:prstGeom prst="rect">
            <a:avLst/>
          </a:prstGeom>
          <a:solidFill>
            <a:srgbClr val="0070C0">
              <a:alpha val="31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Data Collection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66981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F91B5-4F88-443D-94F6-56C8E54C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8A1EE7-B93D-4757-9EB8-9968FC36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99" y="1"/>
            <a:ext cx="1163800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DAB00-A3A7-41BA-B1CF-EF2462760F0C}"/>
              </a:ext>
            </a:extLst>
          </p:cNvPr>
          <p:cNvSpPr txBox="1"/>
          <p:nvPr/>
        </p:nvSpPr>
        <p:spPr>
          <a:xfrm rot="16200000">
            <a:off x="-3152001" y="3152001"/>
            <a:ext cx="6858000" cy="553998"/>
          </a:xfrm>
          <a:prstGeom prst="rect">
            <a:avLst/>
          </a:prstGeom>
          <a:solidFill>
            <a:srgbClr val="0070C0">
              <a:alpha val="31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Data Collection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99195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3F0E4C-CA7D-490D-8407-C0658517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81DB04A-0655-40C8-B21D-4B92A8AAF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0" y="0"/>
            <a:ext cx="1163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ED85D-81B0-4DA4-B7D9-8621653ABBF8}"/>
              </a:ext>
            </a:extLst>
          </p:cNvPr>
          <p:cNvSpPr txBox="1"/>
          <p:nvPr/>
        </p:nvSpPr>
        <p:spPr>
          <a:xfrm rot="16200000">
            <a:off x="-3152001" y="3152001"/>
            <a:ext cx="6858000" cy="553998"/>
          </a:xfrm>
          <a:prstGeom prst="rect">
            <a:avLst/>
          </a:prstGeom>
          <a:solidFill>
            <a:srgbClr val="0070C0">
              <a:alpha val="31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Data Analysis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77682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A8B13-0159-4FC7-A309-37C2ACC4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2860" y="68873"/>
            <a:ext cx="838199" cy="767687"/>
          </a:xfrm>
        </p:spPr>
        <p:txBody>
          <a:bodyPr/>
          <a:lstStyle/>
          <a:p>
            <a:fld id="{C3DB2ADC-AF19-4574-8C10-79B5B04FCA27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C4A0F-6529-448D-8983-EB6F25FE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99" y="0"/>
            <a:ext cx="11638000" cy="6789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C62DFB-A0D5-417F-B12B-6A686499786D}"/>
              </a:ext>
            </a:extLst>
          </p:cNvPr>
          <p:cNvSpPr txBox="1"/>
          <p:nvPr/>
        </p:nvSpPr>
        <p:spPr>
          <a:xfrm rot="16200000">
            <a:off x="-3152001" y="3152001"/>
            <a:ext cx="6858000" cy="553998"/>
          </a:xfrm>
          <a:prstGeom prst="rect">
            <a:avLst/>
          </a:prstGeom>
          <a:solidFill>
            <a:srgbClr val="0070C0">
              <a:alpha val="3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Gilgamesh: official website –CopyLeft </a:t>
            </a:r>
            <a:endParaRPr lang="en-US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7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E1251-E838-458D-83F3-A2B5674A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sz="7000" b="1" dirty="0">
                <a:solidFill>
                  <a:schemeClr val="tx1"/>
                </a:solidFill>
              </a:rPr>
              <a:t>Research Finding</a:t>
            </a:r>
            <a:endParaRPr lang="en-US" sz="7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CBBE0-DE1C-4D7B-B311-166C876E3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075" y="1927144"/>
            <a:ext cx="10405849" cy="1501856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4000" dirty="0">
                <a:latin typeface="+mn-lt"/>
              </a:rPr>
              <a:t>The Major Failure Factors for Hardware Startups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Exemplar Failure Factors and Cases</a:t>
            </a:r>
          </a:p>
        </p:txBody>
      </p:sp>
    </p:spTree>
    <p:extLst>
      <p:ext uri="{BB962C8B-B14F-4D97-AF65-F5344CB8AC3E}">
        <p14:creationId xmlns:p14="http://schemas.microsoft.com/office/powerpoint/2010/main" val="2958275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A53-AD34-4B6E-88D0-ACA7A662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34" y="311457"/>
            <a:ext cx="11411386" cy="3117543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000" b="1" dirty="0">
                <a:solidFill>
                  <a:schemeClr val="tx1"/>
                </a:solidFill>
              </a:rPr>
              <a:t>Why I Chose this Research?</a:t>
            </a:r>
          </a:p>
        </p:txBody>
      </p:sp>
    </p:spTree>
    <p:extLst>
      <p:ext uri="{BB962C8B-B14F-4D97-AF65-F5344CB8AC3E}">
        <p14:creationId xmlns:p14="http://schemas.microsoft.com/office/powerpoint/2010/main" val="1458577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9AA66F-0774-4599-9804-3D02464E2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8165" y="5982114"/>
            <a:ext cx="838199" cy="767687"/>
          </a:xfrm>
        </p:spPr>
        <p:txBody>
          <a:bodyPr/>
          <a:lstStyle/>
          <a:p>
            <a:fld id="{C3DB2ADC-AF19-4574-8C10-79B5B04FCA27}" type="slidenum">
              <a:rPr lang="en-US" smtClean="0"/>
              <a:t>20</a:t>
            </a:fld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8B26E41-5CC1-4435-A320-5771CE869106}"/>
              </a:ext>
            </a:extLst>
          </p:cNvPr>
          <p:cNvSpPr txBox="1">
            <a:spLocks/>
          </p:cNvSpPr>
          <p:nvPr/>
        </p:nvSpPr>
        <p:spPr>
          <a:xfrm rot="16200000">
            <a:off x="-3066393" y="3066391"/>
            <a:ext cx="6858000" cy="725214"/>
          </a:xfrm>
          <a:prstGeom prst="rect">
            <a:avLst/>
          </a:prstGeom>
          <a:solidFill>
            <a:srgbClr val="00B050">
              <a:alpha val="4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</a:rPr>
              <a:t>Research Finding (1): 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The Major Failure Factors for Hardware Startups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B9A7780-221A-4C7E-BA06-459D1CA3A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219445"/>
              </p:ext>
            </p:extLst>
          </p:nvPr>
        </p:nvGraphicFramePr>
        <p:xfrm>
          <a:off x="725215" y="45650"/>
          <a:ext cx="11466785" cy="6726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60">
                  <a:extLst>
                    <a:ext uri="{9D8B030D-6E8A-4147-A177-3AD203B41FA5}">
                      <a16:colId xmlns:a16="http://schemas.microsoft.com/office/drawing/2014/main" val="2053007757"/>
                    </a:ext>
                  </a:extLst>
                </a:gridCol>
                <a:gridCol w="6570225">
                  <a:extLst>
                    <a:ext uri="{9D8B030D-6E8A-4147-A177-3AD203B41FA5}">
                      <a16:colId xmlns:a16="http://schemas.microsoft.com/office/drawing/2014/main" val="1535962212"/>
                    </a:ext>
                  </a:extLst>
                </a:gridCol>
              </a:tblGrid>
              <a:tr h="539084">
                <a:tc>
                  <a:txBody>
                    <a:bodyPr/>
                    <a:lstStyle/>
                    <a:p>
                      <a:r>
                        <a:rPr lang="en-US" sz="25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Failure Factors Category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Failure Factors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70086"/>
                  </a:ext>
                </a:extLst>
              </a:tr>
              <a:tr h="1760813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 Customer and Market</a:t>
                      </a:r>
                    </a:p>
                  </a:txBody>
                  <a:tcPr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Competition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Ignore Customers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Lack of demand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Lack of interest after initial crowdfunding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Marketing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878895"/>
                  </a:ext>
                </a:extLst>
              </a:tr>
              <a:tr h="209476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 Hardware Product and Experts</a:t>
                      </a:r>
                    </a:p>
                  </a:txBody>
                  <a:tcPr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Domain Expertise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Lose Focus No Plan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Manufacturing setbacks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highlight>
                            <a:srgbClr val="80008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Product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Mis-Timed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highlight>
                            <a:srgbClr val="80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strategy mistakes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121502"/>
                  </a:ext>
                </a:extLst>
              </a:tr>
              <a:tr h="1426866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 Financial </a:t>
                      </a:r>
                    </a:p>
                  </a:txBody>
                  <a:tcP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burn rate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Financing or Interested Investors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highlight>
                            <a:srgbClr val="80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Pricing Cost Issues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 Out Of Cash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745364"/>
                  </a:ext>
                </a:extLst>
              </a:tr>
              <a:tr h="457605">
                <a:tc gridSpan="2"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4. Lack Business Model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784280"/>
                  </a:ext>
                </a:extLst>
              </a:tr>
              <a:tr h="317405">
                <a:tc gridSpan="2"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 Legal Issues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118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969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09C1-CAC3-42CC-951C-034760B6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Finding (2)</a:t>
            </a:r>
            <a:br>
              <a:rPr lang="en-US" dirty="0"/>
            </a:br>
            <a:r>
              <a:rPr lang="en-US" sz="3000" dirty="0"/>
              <a:t> Exemplar Failure Factors and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9330A-EB42-4162-8187-D8CD4C9A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21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A3B40-D37F-4473-A2F3-8E9FC66B9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10" y="1853248"/>
            <a:ext cx="6091246" cy="493055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Failure Factor: Product strategy mistakes 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Exemplar Case: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Calxeda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Failure Factor: Pricing Cost Issues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Exemplar Case: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Zeebo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alxeda chips">
            <a:extLst>
              <a:ext uri="{FF2B5EF4-FFF2-40B4-BE49-F238E27FC236}">
                <a16:creationId xmlns:a16="http://schemas.microsoft.com/office/drawing/2014/main" id="{0D66A69E-985F-4444-A5AA-41D767CB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56" y="1826420"/>
            <a:ext cx="5368327" cy="208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4774F3A-D174-42FF-ACEB-FB8AE953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56" y="4250350"/>
            <a:ext cx="5368327" cy="22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D6056E-477B-48D3-8CCD-26D7A984FAE5}"/>
              </a:ext>
            </a:extLst>
          </p:cNvPr>
          <p:cNvCxnSpPr>
            <a:cxnSpLocks/>
          </p:cNvCxnSpPr>
          <p:nvPr/>
        </p:nvCxnSpPr>
        <p:spPr>
          <a:xfrm flipV="1">
            <a:off x="50592" y="4081714"/>
            <a:ext cx="12090816" cy="1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7395CA-88A8-4C33-ADE7-20CD506DA4B6}"/>
              </a:ext>
            </a:extLst>
          </p:cNvPr>
          <p:cNvCxnSpPr>
            <a:cxnSpLocks/>
          </p:cNvCxnSpPr>
          <p:nvPr/>
        </p:nvCxnSpPr>
        <p:spPr>
          <a:xfrm flipV="1">
            <a:off x="0" y="1709749"/>
            <a:ext cx="12090815" cy="20422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79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65A94-AEFB-49AD-B169-A61FEBF6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sz="7000" b="1" dirty="0">
                <a:solidFill>
                  <a:schemeClr val="tx1"/>
                </a:solidFill>
              </a:rPr>
              <a:t>Discussion</a:t>
            </a:r>
            <a:endParaRPr lang="en-US" sz="7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8E79E-4992-4CE3-931E-3663E37B7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638" y="1853248"/>
            <a:ext cx="9404724" cy="2866273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4000" dirty="0">
                <a:latin typeface="+mn-lt"/>
              </a:rPr>
              <a:t>Most critical hardware startup failure factors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Implication to hardware startup research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Implication to hardware startups</a:t>
            </a:r>
          </a:p>
        </p:txBody>
      </p:sp>
    </p:spTree>
    <p:extLst>
      <p:ext uri="{BB962C8B-B14F-4D97-AF65-F5344CB8AC3E}">
        <p14:creationId xmlns:p14="http://schemas.microsoft.com/office/powerpoint/2010/main" val="1777682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B2E2-5C35-4D67-A44A-80A2B6B6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C92A0-22FE-4AC9-A01C-F76DC6567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1778000"/>
            <a:ext cx="8223568" cy="447040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Most critical hardware startup failure factors: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Product strategy mistakes.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9 case study. 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Learn from this failure factor is: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Why hardware startup is hard.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Pricing Cost Issues.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9 case study. 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Learn from this failure factor is: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Why hardware startup often failed.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sz="3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80EB2-EB5B-4E4C-84B0-62000F2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53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AA31-1DEC-4D17-AA11-92291A096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0351-6F98-4E54-8FB6-8CA12D023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747520"/>
            <a:ext cx="10942320" cy="450088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IEEE show that the research question that we addressed in this paper is (Unique).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Implication to hardware startups - Keep it Simple and Stupid: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This study is written in terms that hardware startups can understand. They can implement the tools that we developed to improve their products.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Implication to hardware startup research - Guideline to follow on: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Developing logical steps to extract information related to hardware startups fail from any given data with any size type and format.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sz="3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4A85-B006-4657-A65C-0339067BE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17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98-DC6A-4ABF-BE05-045A2326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000" b="1" dirty="0">
                <a:solidFill>
                  <a:schemeClr val="tx1"/>
                </a:solidFill>
              </a:rPr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12180-2156-4630-A806-0A846B171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1685365"/>
            <a:ext cx="10438901" cy="454719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provides a taxonomy of context of factors of hardware startups related to both the hardware startups and the researchers.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Definitions, classification, collecting and analysis over  43,000,000 documents of data only in the initial stage.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Processing  38 case study and extract from them information to answer the research question that this paper addressed.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 A humble starting point  for thorough discussions alternative approaches and new ideas to understand better why the hardware  startups often fail.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4192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F88A-3A92-45E2-8351-F8F0C130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7"/>
            <a:ext cx="11098848" cy="1400531"/>
          </a:xfrm>
        </p:spPr>
        <p:txBody>
          <a:bodyPr/>
          <a:lstStyle/>
          <a:p>
            <a:r>
              <a:rPr lang="en-US" sz="7000" b="1" dirty="0">
                <a:solidFill>
                  <a:schemeClr val="tx1"/>
                </a:solidFill>
              </a:rPr>
              <a:t>Limitation &amp; Future Work</a:t>
            </a:r>
            <a:endParaRPr lang="en-US" sz="7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89C9F-49FE-4B41-8B58-66005B2DA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217" y="1778001"/>
            <a:ext cx="5471223" cy="1280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  <a:t>Include video and audio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  <a:t>Specify the keywords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77607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40B13-D4E3-4C5E-94E7-E243D5565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197772" y="3197772"/>
            <a:ext cx="6858001" cy="462454"/>
          </a:xfrm>
          <a:solidFill>
            <a:srgbClr val="FF0000">
              <a:alpha val="31000"/>
            </a:srgbClr>
          </a:solidFill>
        </p:spPr>
        <p:txBody>
          <a:bodyPr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Limitation and Future Work: Include video and audio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3F335-481F-4C81-973F-AD01345E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-231791"/>
            <a:ext cx="838199" cy="767687"/>
          </a:xfrm>
        </p:spPr>
        <p:txBody>
          <a:bodyPr/>
          <a:lstStyle/>
          <a:p>
            <a:fld id="{C3DB2ADC-AF19-4574-8C10-79B5B04FCA27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7CB64-90A3-4FF8-B33E-B5F1EB8FF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6" y="-5255"/>
            <a:ext cx="11729543" cy="68632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45749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4FD97-C22A-4525-912D-10C4A3537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178549" y="3185464"/>
            <a:ext cx="6851090" cy="493986"/>
          </a:xfrm>
          <a:solidFill>
            <a:srgbClr val="FF0000">
              <a:alpha val="32000"/>
            </a:srgbClr>
          </a:solidFill>
        </p:spPr>
        <p:txBody>
          <a:bodyPr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Limitation and Future Work: Specify the keywords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6C81C6-9BEB-458D-B2E1-5AAE40596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0" y="0"/>
            <a:ext cx="11698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78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7BD9F-165D-4573-B3E1-9F98FED2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717"/>
            <a:ext cx="9249728" cy="76768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1FF6B-B735-497B-8AF5-33984074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78384"/>
            <a:ext cx="9404723" cy="4970017"/>
          </a:xfrm>
        </p:spPr>
        <p:txBody>
          <a:bodyPr>
            <a:normAutofit fontScale="850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[1] E.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The lean startup: How today’s entrepreneurs use continuous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create radically successful businesses. Currency, 2011.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[2] “What is a startup?,” Forbes, vol. 5, no. 7, pp. 56–15, 2016.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[3] S. Vocabulary, “the physical and electronic parts of a computer, rather than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instructions it follows,” pp. 1–7.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[4] J. Stoltzfus, “What is hardware (h/w)?,” 2020.</a:t>
            </a:r>
            <a:b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[5] T. Eisenmann, “Why start-ups fail,” 2021. Harvard Business Review (HBR)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[6] L. R.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Pflanzer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“The history of $9 billion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theranos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elizabeth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,” 2019.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[7] J. Rago, “A drop of blood. an instant diagnosis, the wall street journal,” 2013.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[8] E. Holmes, “Elizabeth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theranos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tedmed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2014,theranos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elizabeth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spoke at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tedmed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2014 in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washington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dc about how her company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disrupting lab testing.”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[9] J.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Shieber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“Getting blood work done with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elizabeth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theranos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disrupt sf 2014.”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[10] J. Symonds, “British multinational pharmaceutical company headquartered in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london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england.established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2000 by a merger of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glaxo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wellcome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smithkline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beecham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b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[11] C. Pfizer and C. F.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Erhart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“Pfizer: One of the world’s premier biopharmaceutical companies.”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[12] A. Salzman, “From unicorn hype to ’massive fraud’,” 2018.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[13] H. Jeffer, “A list of the names represents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therano’s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most accomplished board.,” 2022.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[14] S.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Kunthara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“A closer look at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theranos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 big-name investors, partners and board as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elizabeth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 criminal trial begins,” 2021.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[15] M. C. W. J. L. C. ERIN E. SCHNEIDER, “Securities and exchange commission, plaintiff, vs.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elizabeth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theranos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inc. defendants.,” UNITED STATES DISTRICT COURT NORTHERN DISTRICT OF CALIFORNIA SAN JOSE DIVISION, 2018.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[16] E. Griffith and E. Woo, “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Theranos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founder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elizabeth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found guilty of four counts of fraud,” 1 2022.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[17] C. Uygur and A. Kasparian, “Elizabeth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found guilty of fraud.”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[18] CB-Insights, “Why startups fail: Top 12 reasons,” 2021. CB-Insights’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[19] K. S.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“Startup ecosystem survey 2016,” 2016.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[20] B.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Ritholtz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“Learning lessons from failures of tech startups -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bloomberg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[21] I. King, “Intel loses market share in server chips but makes gains in pcs (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intc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-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bloomberg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[22] T. Alsop, “Lenovo pc market share by quarter 2021,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statista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[23] Intel, “Artificial intelligence startups - launch with intel,”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[24] Lenovo, “Small business technology solutions for start ups —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lenovo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tech today united kingdom,”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[25] T. Stock and G.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Seliger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“Methodology for the Development of Hardware Star-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tups,” Advanced Materials Research, vol. 1140, no. August 2016, pp. 505–512, 2016.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[26] A. Nguyen-Duc, X. Weng, and P.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Abrahamsson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“A preliminary study of agility in business and production: Cases of early-stage hardware startups,” 2018.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[27] E. Griffith, “Why Do Startups Fail? Because Hardware is Hard,” 2017.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[28]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Zhuoxuan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 and Warren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Seering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“Does open source hardware have a sustain able business model?,” pp. 2239–2248, August, 2019.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70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85ADA7-B198-458B-B958-895356271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37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7BD9F-165D-4573-B3E1-9F98FED2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1FF6B-B735-497B-8AF5-33984074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78384"/>
            <a:ext cx="9404723" cy="4970017"/>
          </a:xfrm>
        </p:spPr>
        <p:txBody>
          <a:bodyPr>
            <a:normAutofit fontScale="9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[29] U. Rafiq, J.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Melegati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D. Khanna, E. Guerra, and X. Wang, “Analytics mis takes that derail software startups,” pp. 60–69, Association for Computing Machinery, 6 2021.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[30] C. U. Press, “Category meaning in the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cambridge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english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dictionary.”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[31] E. M.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Pothos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A. J. Wills, Formal approaches in categorization. Cambridge University Press, 2011.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[32] W. Croft, D. A. Cruse, et al., Cognitive linguistics. Cambridge University Press, 2004.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[33] E. E. representative, “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Eban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europe’s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leading early stage investors network,”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[34] I. R.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Bedn´ar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I. N.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Tariˇskov´a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“Indicators of startup failure,” vol. 240,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no. 5, pp. 238–240, 2017.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[35] CB-Insights-TECH, “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Cb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insights - technology market intelligence,”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[36] F. Times, “Financial times,”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[37] E. Griffith, “The next wave of ‘unicorn’ startups focus on software — the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seattle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times,”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[38] C. Insights, “Top 20 reasons Startups fail,” CB Insights, pp. 1–9, 2018.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[39] C. Insights, “Top 12 reasons startups fail,” CB Insights, pp. 1–26, August 3, 2021.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[40] R. Hat, “Red hat - we make open source technologies for the enterprise.”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[41] A. CHATHOTH, “Hardware isn’t hard: A startup playbook for succeeding in a sector where many have failed,” 2020.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GeekWire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[42] C. Freeman, “Grey literature: What is grey literature,”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[43] S. S.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Bajwa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X. Wang, A. N. Duc, and P.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Abrahamsson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““failures” to be celebrated: an analysis of major pivots of software startups,” Empirical Software Engineering, vol. 22, pp. 2373–2408, 10 2017.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[44]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HeiderJeffer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“Outcome of extracting the relevant data from case collection b,” 2022.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[45] L. Richards and J. M. Morse, Readme first for a user’s guide to qualitative methods. Sage, 2012.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[46]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Nvivo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“What is coding? deciding on an approach, ’broad-brush’ coding using queries, coding in files, coding entire files to a node, datasets.”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[47] R.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Thornberg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K. Charmaz, Grounded Theory and theoretical coding, pp. 153–169. 06 2014.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[48] H. Jeffer and X. Wang, “Gilgamesh official website for qualitative thematic data analysis,”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[49] C. Insights, “Page 10, get outcompeted, top 20 reasons startups fail-,” CB Insights, pp. 1–9, 2018.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[50] CB-Insights, “T0p 9 and top 20 reasons startups fail.”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[51] CB-Insights, “Page 6, lack of interest after initial crowdfunding, the top 9 reasons hardware startups fail -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cb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-insights.”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[52] CB-Insights, “Page 5, manufacturing setbacks, the top 9 reasons hardware startups fail -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cb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-insights.”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[53] Angel, “Angel Sensor,” 2019.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[54] CB-Insights, “Page 6,high burn rate, the top 9 reasons hardware startups fail -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cb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-insights.”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[56] T. R. Eisenmann and D. Kiron, “Aquion Energy,” 2011.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[57] “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Airware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Dorne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[58] Ubuntu, “Ubuntu for the internet of things.”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89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9C34-9410-44D0-AD19-330106C94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8979" y="1542390"/>
            <a:ext cx="5987101" cy="270449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id="{DCA5D2B7-0E1A-4E12-A12B-F6AFEDB00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35449"/>
            <a:ext cx="5987101" cy="59871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216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E18B-1706-4E84-8A49-4DAC66B5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293" y="1783302"/>
            <a:ext cx="10161258" cy="2075180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000" b="1" dirty="0">
                <a:solidFill>
                  <a:schemeClr val="tx1"/>
                </a:solidFill>
              </a:rPr>
              <a:t>Questions, please?</a:t>
            </a:r>
          </a:p>
        </p:txBody>
      </p:sp>
    </p:spTree>
    <p:extLst>
      <p:ext uri="{BB962C8B-B14F-4D97-AF65-F5344CB8AC3E}">
        <p14:creationId xmlns:p14="http://schemas.microsoft.com/office/powerpoint/2010/main" val="346061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DEE5F-4038-45A0-B5F8-9D7E5E1A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05F52-9E19-400F-9C96-D2D494FBC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9" b="119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42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2D059104-4274-4D14-BBA8-FD3FD3C76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07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DD1697D-870B-4F5E-9B5F-54AD3D130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646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0209B-35CE-4C43-ABF2-6741D83EE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BE17D-F291-40D7-95DB-6816FF569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93520"/>
            <a:ext cx="9645968" cy="475488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Hardware startups often fail.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We need to address an answer for why hardware startups fail, to improve the future of the hardware startups.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Hardware Startups still based on trial-and-error, intuition, individual convenience, without any scientific paper, scientific models, or theoretical foundation.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3000" dirty="0">
                <a:latin typeface="+mn-lt"/>
              </a:rPr>
              <a:t>We developed sets of logical rules and steps to extract the factors that cause the failure of the hardware startups from any given data-sets.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sz="3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59822-3B32-4E0B-AB12-9B13D5692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5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4D7D-11B2-4D96-B6D2-E9928E81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1137920"/>
            <a:ext cx="11430000" cy="3796687"/>
          </a:xfrm>
          <a:noFill/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</a:rPr>
              <a:t>Research Question</a:t>
            </a:r>
            <a:br>
              <a:rPr lang="en-US" sz="6000" dirty="0">
                <a:solidFill>
                  <a:schemeClr val="tx1"/>
                </a:solidFill>
              </a:rPr>
            </a:br>
            <a:br>
              <a:rPr lang="en-US" sz="6000" dirty="0">
                <a:solidFill>
                  <a:schemeClr val="tx1"/>
                </a:solidFill>
              </a:rPr>
            </a:b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Hardware Startups Fail?</a:t>
            </a:r>
          </a:p>
        </p:txBody>
      </p:sp>
    </p:spTree>
    <p:extLst>
      <p:ext uri="{BB962C8B-B14F-4D97-AF65-F5344CB8AC3E}">
        <p14:creationId xmlns:p14="http://schemas.microsoft.com/office/powerpoint/2010/main" val="192991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2D68-114C-4630-BB41-C76779C72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Related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0AD24-752D-4E2D-AACC-B8433E84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F26F0-0866-4B71-B5E8-CBE8DF04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961" y="1470160"/>
            <a:ext cx="8636727" cy="483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459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2414</TotalTime>
  <Words>2246</Words>
  <Application>Microsoft Office PowerPoint</Application>
  <PresentationFormat>Widescreen</PresentationFormat>
  <Paragraphs>191</Paragraphs>
  <Slides>32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Wingdings 3</vt:lpstr>
      <vt:lpstr>Ion</vt:lpstr>
      <vt:lpstr>Why Hardware  Startups Fail</vt:lpstr>
      <vt:lpstr>Why I Chose this Research?</vt:lpstr>
      <vt:lpstr>PowerPoint Presentation</vt:lpstr>
      <vt:lpstr>PowerPoint Presentation</vt:lpstr>
      <vt:lpstr>PowerPoint Presentation</vt:lpstr>
      <vt:lpstr>PowerPoint Presentation</vt:lpstr>
      <vt:lpstr>Problem Statement</vt:lpstr>
      <vt:lpstr>Research Question  Why Do Hardware Startups Fail?</vt:lpstr>
      <vt:lpstr>Background and Related Work</vt:lpstr>
      <vt:lpstr>Background and Related Work (1) What is Hardware Startups?</vt:lpstr>
      <vt:lpstr>Background and Related Work (2) Studies on Hardware Startups</vt:lpstr>
      <vt:lpstr>Background and Related Work (3) Why Startups Fail – According to CB-Insights</vt:lpstr>
      <vt:lpstr>Background and Related Work (4)  Studies Hardware Startups Failure</vt:lpstr>
      <vt:lpstr>Research Approach</vt:lpstr>
      <vt:lpstr>PowerPoint Presentation</vt:lpstr>
      <vt:lpstr>PowerPoint Presentation</vt:lpstr>
      <vt:lpstr>PowerPoint Presentation</vt:lpstr>
      <vt:lpstr>PowerPoint Presentation</vt:lpstr>
      <vt:lpstr>Research Finding</vt:lpstr>
      <vt:lpstr>PowerPoint Presentation</vt:lpstr>
      <vt:lpstr>Research Finding (2)  Exemplar Failure Factors and Cases</vt:lpstr>
      <vt:lpstr>Discussion</vt:lpstr>
      <vt:lpstr>Discussion (1)</vt:lpstr>
      <vt:lpstr>Discussion (2)</vt:lpstr>
      <vt:lpstr>Contributions</vt:lpstr>
      <vt:lpstr>Limitation &amp; Future Work</vt:lpstr>
      <vt:lpstr>Limitation and Future Work: Include video and audio</vt:lpstr>
      <vt:lpstr>Limitation and Future Work: Specify the keywords</vt:lpstr>
      <vt:lpstr>Bibliography</vt:lpstr>
      <vt:lpstr>Bibliography</vt:lpstr>
      <vt:lpstr>Thank You</vt:lpstr>
      <vt:lpstr>Questions, please?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Hardware Startups Fail</dc:title>
  <dc:creator>Jeffer Heider (Student Com16)</dc:creator>
  <cp:lastModifiedBy>Jeffer Heider (Student Com16)</cp:lastModifiedBy>
  <cp:revision>600</cp:revision>
  <dcterms:created xsi:type="dcterms:W3CDTF">2022-03-07T20:03:29Z</dcterms:created>
  <dcterms:modified xsi:type="dcterms:W3CDTF">2022-03-17T23:55:27Z</dcterms:modified>
</cp:coreProperties>
</file>